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DM Sans" pitchFamily="2" charset="77"/>
      <p:regular r:id="rId19"/>
      <p:bold r:id="rId20"/>
      <p:italic r:id="rId21"/>
      <p:boldItalic r:id="rId22"/>
    </p:embeddedFont>
    <p:embeddedFont>
      <p:font typeface="DM Sans Bold" pitchFamily="2" charset="77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73" autoAdjust="0"/>
  </p:normalViewPr>
  <p:slideViewPr>
    <p:cSldViewPr>
      <p:cViewPr varScale="1">
        <p:scale>
          <a:sx n="71" d="100"/>
          <a:sy n="71" d="100"/>
        </p:scale>
        <p:origin x="7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nfonegocios.com.py/default/paraguay-avanza-en-bancarizacion-8-de-cada-10-adultos-ya-tienen-una-cuenta-el-credito-sera-el-proximo-paso?utm_source=chatgpt.co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22302" y="-1757562"/>
            <a:ext cx="11700205" cy="11551293"/>
          </a:xfrm>
          <a:custGeom>
            <a:avLst/>
            <a:gdLst/>
            <a:ahLst/>
            <a:cxnLst/>
            <a:rect l="l" t="t" r="r" b="b"/>
            <a:pathLst>
              <a:path w="11700205" h="11551293">
                <a:moveTo>
                  <a:pt x="0" y="0"/>
                </a:moveTo>
                <a:lnTo>
                  <a:pt x="11700204" y="0"/>
                </a:lnTo>
                <a:lnTo>
                  <a:pt x="11700204" y="11551293"/>
                </a:lnTo>
                <a:lnTo>
                  <a:pt x="0" y="115512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040332"/>
            <a:ext cx="9554012" cy="4600300"/>
            <a:chOff x="0" y="0"/>
            <a:chExt cx="12738683" cy="6133734"/>
          </a:xfrm>
        </p:grpSpPr>
        <p:sp>
          <p:nvSpPr>
            <p:cNvPr id="4" name="TextBox 4"/>
            <p:cNvSpPr txBox="1"/>
            <p:nvPr/>
          </p:nvSpPr>
          <p:spPr>
            <a:xfrm>
              <a:off x="0" y="257175"/>
              <a:ext cx="12738683" cy="41467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628"/>
                </a:lnSpc>
              </a:pPr>
              <a:r>
                <a:rPr lang="en-US" sz="11988" b="1">
                  <a:solidFill>
                    <a:srgbClr val="B5A89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¿Por qué Paraguay?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807091"/>
              <a:ext cx="12738683" cy="132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83"/>
                </a:lnSpc>
              </a:pPr>
              <a:r>
                <a:rPr lang="en-US" sz="3900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RUEDA DE NEGOCIOS – SECTOR SOFTWARE Y TECNOLOGÍA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6917740"/>
            <a:ext cx="9150762" cy="1328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46"/>
              </a:lnSpc>
              <a:spcBef>
                <a:spcPct val="0"/>
              </a:spcBef>
            </a:pPr>
            <a:r>
              <a:rPr lang="en-US" sz="1800" b="1" u="none" strike="noStrike">
                <a:solidFill>
                  <a:srgbClr val="223E4A"/>
                </a:solidFill>
                <a:latin typeface="DM Sans Bold"/>
                <a:ea typeface="DM Sans Bold"/>
                <a:cs typeface="DM Sans Bold"/>
                <a:sym typeface="DM Sans Bold"/>
              </a:rPr>
              <a:t>EMBAJADA DE LA REPÚBLICA ARGENTINA – ASUNCIÓN, OCTUBRE 2025</a:t>
            </a:r>
          </a:p>
          <a:p>
            <a:pPr marL="0" lvl="0" indent="0" algn="l">
              <a:lnSpc>
                <a:spcPts val="1746"/>
              </a:lnSpc>
              <a:spcBef>
                <a:spcPct val="0"/>
              </a:spcBef>
            </a:pPr>
            <a:endParaRPr lang="en-US" sz="1800" b="1" u="none" strike="noStrike">
              <a:solidFill>
                <a:srgbClr val="223E4A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0" lvl="0" indent="0" algn="l">
              <a:lnSpc>
                <a:spcPts val="1746"/>
              </a:lnSpc>
              <a:spcBef>
                <a:spcPct val="0"/>
              </a:spcBef>
            </a:pPr>
            <a:r>
              <a:rPr lang="en-US" sz="1800" b="1" u="none" strike="noStrike">
                <a:solidFill>
                  <a:srgbClr val="223E4A"/>
                </a:solidFill>
                <a:latin typeface="DM Sans Bold"/>
                <a:ea typeface="DM Sans Bold"/>
                <a:cs typeface="DM Sans Bold"/>
                <a:sym typeface="DM Sans Bold"/>
              </a:rPr>
              <a:t>PABLO DÍAZ GUERRÍN</a:t>
            </a:r>
          </a:p>
          <a:p>
            <a:pPr marL="0" lvl="0" indent="0" algn="l">
              <a:lnSpc>
                <a:spcPts val="1746"/>
              </a:lnSpc>
              <a:spcBef>
                <a:spcPct val="0"/>
              </a:spcBef>
            </a:pPr>
            <a:endParaRPr lang="en-US" sz="1800" b="1" u="none" strike="noStrike">
              <a:solidFill>
                <a:srgbClr val="223E4A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0" lvl="0" indent="0" algn="l">
              <a:lnSpc>
                <a:spcPts val="1746"/>
              </a:lnSpc>
              <a:spcBef>
                <a:spcPct val="0"/>
              </a:spcBef>
            </a:pPr>
            <a:r>
              <a:rPr lang="en-US" sz="1800" b="1" u="none" strike="noStrike">
                <a:solidFill>
                  <a:srgbClr val="223E4A"/>
                </a:solidFill>
                <a:latin typeface="DM Sans Bold"/>
                <a:ea typeface="DM Sans Bold"/>
                <a:cs typeface="DM Sans Bold"/>
                <a:sym typeface="DM Sans Bold"/>
              </a:rPr>
              <a:t>VICEPRESIDENTE – CÁMARA PARAGUAYA DE COMERCIO ELECTRÓNICO (CAPACE)</a:t>
            </a:r>
          </a:p>
          <a:p>
            <a:pPr marL="0" lvl="0" indent="0" algn="l">
              <a:lnSpc>
                <a:spcPts val="1746"/>
              </a:lnSpc>
              <a:spcBef>
                <a:spcPct val="0"/>
              </a:spcBef>
            </a:pPr>
            <a:r>
              <a:rPr lang="en-US" sz="1800" b="1" u="none" strike="noStrike">
                <a:solidFill>
                  <a:srgbClr val="223E4A"/>
                </a:solidFill>
                <a:latin typeface="DM Sans Bold"/>
                <a:ea typeface="DM Sans Bold"/>
                <a:cs typeface="DM Sans Bold"/>
                <a:sym typeface="DM Sans Bold"/>
              </a:rPr>
              <a:t>ABOGADO CORPORATIVO – DÍAZ GUERRÍN ABOGADOS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72697" y="-4844532"/>
            <a:ext cx="9036481" cy="9880844"/>
          </a:xfrm>
          <a:custGeom>
            <a:avLst/>
            <a:gdLst/>
            <a:ahLst/>
            <a:cxnLst/>
            <a:rect l="l" t="t" r="r" b="b"/>
            <a:pathLst>
              <a:path w="9036481" h="9880844">
                <a:moveTo>
                  <a:pt x="0" y="0"/>
                </a:moveTo>
                <a:lnTo>
                  <a:pt x="9036481" y="0"/>
                </a:lnTo>
                <a:lnTo>
                  <a:pt x="9036481" y="9880843"/>
                </a:lnTo>
                <a:lnTo>
                  <a:pt x="0" y="98808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078453" y="1912870"/>
            <a:ext cx="9036481" cy="9880844"/>
          </a:xfrm>
          <a:custGeom>
            <a:avLst/>
            <a:gdLst/>
            <a:ahLst/>
            <a:cxnLst/>
            <a:rect l="l" t="t" r="r" b="b"/>
            <a:pathLst>
              <a:path w="9036481" h="9880844">
                <a:moveTo>
                  <a:pt x="0" y="0"/>
                </a:moveTo>
                <a:lnTo>
                  <a:pt x="9036480" y="0"/>
                </a:lnTo>
                <a:lnTo>
                  <a:pt x="9036480" y="9880843"/>
                </a:lnTo>
                <a:lnTo>
                  <a:pt x="0" y="98808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415303" y="1517427"/>
            <a:ext cx="13457394" cy="2024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0"/>
              </a:lnSpc>
            </a:pPr>
            <a:r>
              <a:rPr lang="en-US" sz="8000" b="1">
                <a:solidFill>
                  <a:srgbClr val="B6A89B"/>
                </a:solidFill>
                <a:latin typeface="DM Sans Bold"/>
                <a:ea typeface="DM Sans Bold"/>
                <a:cs typeface="DM Sans Bold"/>
                <a:sym typeface="DM Sans Bold"/>
              </a:rPr>
              <a:t>Fintech, Blockchain y Tokenización de Activos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598703" y="3700145"/>
            <a:ext cx="13090594" cy="3038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ctr">
              <a:lnSpc>
                <a:spcPts val="3380"/>
              </a:lnSpc>
              <a:buFont typeface="Arial"/>
              <a:buChar char="•"/>
            </a:pP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Ecosistema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Fintech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consolidado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95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empresas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activas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83 % de capital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nacional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marL="561341" lvl="1" indent="-280670" algn="ctr">
              <a:lnSpc>
                <a:spcPts val="3380"/>
              </a:lnSpc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Sandbox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financiero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permite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probar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innovaciones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pagos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criptoactivos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tokenización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marL="561341" lvl="1" indent="-280670" algn="ctr">
              <a:lnSpc>
                <a:spcPts val="3380"/>
              </a:lnSpc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Ley de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Servicios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de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Confianza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Documentos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Electrónicos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(Ley 6822/2021).</a:t>
            </a:r>
          </a:p>
          <a:p>
            <a:pPr marL="561341" lvl="1" indent="-280670" algn="ctr">
              <a:lnSpc>
                <a:spcPts val="3380"/>
              </a:lnSpc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Proyecto de Ley de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Activos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Virtuales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reglamentación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SEPRELAD para VASPs.</a:t>
            </a:r>
          </a:p>
          <a:p>
            <a:pPr marL="561341" lvl="1" indent="-280670" algn="ctr">
              <a:lnSpc>
                <a:spcPts val="3380"/>
              </a:lnSpc>
              <a:buFont typeface="Arial"/>
              <a:buChar char="•"/>
            </a:pP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Tokenización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inclusión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transparencia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26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eficiencia</a:t>
            </a:r>
            <a:r>
              <a:rPr lang="en-US" sz="26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ctr">
              <a:lnSpc>
                <a:spcPts val="3380"/>
              </a:lnSpc>
            </a:pPr>
            <a:r>
              <a:rPr lang="en-US" sz="2600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“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60313">
            <a:off x="1006600" y="-3554810"/>
            <a:ext cx="14482560" cy="7109620"/>
          </a:xfrm>
          <a:custGeom>
            <a:avLst/>
            <a:gdLst/>
            <a:ahLst/>
            <a:cxnLst/>
            <a:rect l="l" t="t" r="r" b="b"/>
            <a:pathLst>
              <a:path w="14482560" h="7109620">
                <a:moveTo>
                  <a:pt x="0" y="0"/>
                </a:moveTo>
                <a:lnTo>
                  <a:pt x="14482560" y="0"/>
                </a:lnTo>
                <a:lnTo>
                  <a:pt x="14482560" y="7109620"/>
                </a:lnTo>
                <a:lnTo>
                  <a:pt x="0" y="71096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666775" y="1028700"/>
            <a:ext cx="5486400" cy="8229600"/>
          </a:xfrm>
          <a:custGeom>
            <a:avLst/>
            <a:gdLst/>
            <a:ahLst/>
            <a:cxnLst/>
            <a:rect l="l" t="t" r="r" b="b"/>
            <a:pathLst>
              <a:path w="5486400" h="8229600">
                <a:moveTo>
                  <a:pt x="0" y="0"/>
                </a:moveTo>
                <a:lnTo>
                  <a:pt x="5486400" y="0"/>
                </a:lnTo>
                <a:lnTo>
                  <a:pt x="5486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4699" r="-127577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2594442"/>
            <a:ext cx="8882482" cy="6663858"/>
            <a:chOff x="0" y="0"/>
            <a:chExt cx="11843309" cy="8885145"/>
          </a:xfrm>
        </p:grpSpPr>
        <p:sp>
          <p:nvSpPr>
            <p:cNvPr id="5" name="TextBox 5"/>
            <p:cNvSpPr txBox="1"/>
            <p:nvPr/>
          </p:nvSpPr>
          <p:spPr>
            <a:xfrm>
              <a:off x="0" y="152400"/>
              <a:ext cx="11843309" cy="23769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693"/>
                </a:lnSpc>
              </a:pPr>
              <a:r>
                <a:rPr lang="en-US" sz="6900" b="1">
                  <a:solidFill>
                    <a:srgbClr val="B6A89B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Energía limpia y entorno competitivo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807983"/>
              <a:ext cx="11843309" cy="6077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98 % de la matriz energética renovable.</a:t>
              </a:r>
            </a:p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Itaipú y Yacyretá garantizan energía abundante y barata.</a:t>
              </a:r>
            </a:p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Ventajas naturales para data centers, industrias 4.0 y GreenTech.</a:t>
              </a:r>
            </a:p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Acceso logístico eficiente: Hidrovía Paraguay–Paraná y Corredor Bioceánico.</a:t>
              </a:r>
            </a:p>
            <a:p>
              <a:pPr algn="l">
                <a:lnSpc>
                  <a:spcPts val="3639"/>
                </a:lnSpc>
              </a:pPr>
              <a:endParaRPr lang="en-US" sz="27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algn="ctr">
                <a:lnSpc>
                  <a:spcPts val="3639"/>
                </a:lnSpc>
              </a:pPr>
              <a:r>
                <a:rPr lang="en-US" sz="2799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Energía limpia, bajo costo y estabilidad hacen de Paraguay un hub regional sostenible.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46702" y="3407164"/>
            <a:ext cx="6201107" cy="1247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500" b="1" spc="45">
                <a:solidFill>
                  <a:srgbClr val="223E4A"/>
                </a:solidFill>
                <a:latin typeface="DM Sans Bold"/>
                <a:ea typeface="DM Sans Bold"/>
                <a:cs typeface="DM Sans Bold"/>
                <a:sym typeface="DM Sans Bold"/>
              </a:rPr>
              <a:t>RÉGIMEN INDUSTRIAL Y DE SERVICIOS QUE PROMUEVE LA INSTALACIÓN DE EMPRESAS PARA EXPORTAR BIENES O SERVICIOS CON INCENTIVOS FISCALES: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55124" y="4997244"/>
            <a:ext cx="5784263" cy="2987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2"/>
              </a:lnSpc>
            </a:pP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• 30.000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empleos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directos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exportaciones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a 45+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países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l">
              <a:lnSpc>
                <a:spcPts val="3432"/>
              </a:lnSpc>
            </a:pP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•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Tributo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Único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Maquila: 1 %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sobre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el valor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agregado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nacional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o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factura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de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exportación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l">
              <a:lnSpc>
                <a:spcPts val="3432"/>
              </a:lnSpc>
            </a:pP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•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Exoneración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de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aranceles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tasas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2400" spc="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recuperación</a:t>
            </a:r>
            <a:r>
              <a:rPr lang="en-US" sz="2400" spc="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de IVA.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58923" y="1152525"/>
            <a:ext cx="16370154" cy="1518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20"/>
              </a:lnSpc>
              <a:spcBef>
                <a:spcPct val="0"/>
              </a:spcBef>
            </a:pPr>
            <a:r>
              <a:rPr lang="en-US" sz="6000" b="1">
                <a:solidFill>
                  <a:srgbClr val="B5A89D"/>
                </a:solidFill>
                <a:latin typeface="DM Sans Bold"/>
                <a:ea typeface="DM Sans Bold"/>
                <a:cs typeface="DM Sans Bold"/>
                <a:sym typeface="DM Sans Bold"/>
              </a:rPr>
              <a:t>Régimen de Maquila: plataforma productiva y de servicios para la exportación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75902" y="3864364"/>
            <a:ext cx="6201107" cy="333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500" b="1" spc="45">
                <a:solidFill>
                  <a:srgbClr val="223E4A"/>
                </a:solidFill>
                <a:latin typeface="DM Sans Bold"/>
                <a:ea typeface="DM Sans Bold"/>
                <a:cs typeface="DM Sans Bold"/>
                <a:sym typeface="DM Sans Bold"/>
              </a:rPr>
              <a:t>INCLUYE MAQUILA DE SERVICIOS: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84324" y="4997244"/>
            <a:ext cx="6256974" cy="2987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2"/>
              </a:lnSpc>
            </a:pPr>
            <a:r>
              <a:rPr lang="en-US" sz="2400" spc="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• Exportación de software, soporte IT, contact centers, análisis de datos y back office.</a:t>
            </a:r>
          </a:p>
          <a:p>
            <a:pPr algn="l">
              <a:lnSpc>
                <a:spcPts val="3432"/>
              </a:lnSpc>
            </a:pPr>
            <a:r>
              <a:rPr lang="en-US" sz="2400" spc="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• Misma estructura fiscal preferencial (1 %).</a:t>
            </a:r>
          </a:p>
          <a:p>
            <a:pPr algn="l">
              <a:lnSpc>
                <a:spcPts val="3432"/>
              </a:lnSpc>
            </a:pPr>
            <a:r>
              <a:rPr lang="en-US" sz="2400" spc="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• Alta competitividad por talento, conectividad y estabilidad macroeconómica.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235234" y="8738290"/>
            <a:ext cx="11817533" cy="942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500" b="1" u="none" strike="noStrike" spc="45">
                <a:solidFill>
                  <a:srgbClr val="223E4A"/>
                </a:solidFill>
                <a:latin typeface="DM Sans Bold"/>
                <a:ea typeface="DM Sans Bold"/>
                <a:cs typeface="DM Sans Bold"/>
                <a:sym typeface="DM Sans Bold"/>
              </a:rPr>
              <a:t>PARAGUAY OFRECE UN MARCO ÚNICO EN LA REGIÓN PARA EMPRESAS TECNOLÓGICAS QUE BUSCAN TERCERIZAR O EXPANDIR OPERACIONES DESDE UN HUB FISCALMENTE EFICIENTE.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721346" y="7452322"/>
            <a:ext cx="11538980" cy="6608689"/>
          </a:xfrm>
          <a:custGeom>
            <a:avLst/>
            <a:gdLst/>
            <a:ahLst/>
            <a:cxnLst/>
            <a:rect l="l" t="t" r="r" b="b"/>
            <a:pathLst>
              <a:path w="11538980" h="6608689">
                <a:moveTo>
                  <a:pt x="0" y="0"/>
                </a:moveTo>
                <a:lnTo>
                  <a:pt x="11538981" y="0"/>
                </a:lnTo>
                <a:lnTo>
                  <a:pt x="11538981" y="6608689"/>
                </a:lnTo>
                <a:lnTo>
                  <a:pt x="0" y="66086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537516" y="-901212"/>
            <a:ext cx="3086100" cy="12173829"/>
            <a:chOff x="0" y="0"/>
            <a:chExt cx="812800" cy="32062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3206276"/>
            </a:xfrm>
            <a:custGeom>
              <a:avLst/>
              <a:gdLst/>
              <a:ahLst/>
              <a:cxnLst/>
              <a:rect l="l" t="t" r="r" b="b"/>
              <a:pathLst>
                <a:path w="812800" h="3206276">
                  <a:moveTo>
                    <a:pt x="0" y="0"/>
                  </a:moveTo>
                  <a:lnTo>
                    <a:pt x="812800" y="0"/>
                  </a:lnTo>
                  <a:lnTo>
                    <a:pt x="812800" y="3206276"/>
                  </a:lnTo>
                  <a:lnTo>
                    <a:pt x="0" y="3206276"/>
                  </a:lnTo>
                  <a:close/>
                </a:path>
              </a:pathLst>
            </a:custGeom>
            <a:solidFill>
              <a:srgbClr val="223E4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324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114671" y="1028700"/>
            <a:ext cx="5486400" cy="8229600"/>
          </a:xfrm>
          <a:custGeom>
            <a:avLst/>
            <a:gdLst/>
            <a:ahLst/>
            <a:cxnLst/>
            <a:rect l="l" t="t" r="r" b="b"/>
            <a:pathLst>
              <a:path w="5486400" h="8229600">
                <a:moveTo>
                  <a:pt x="0" y="0"/>
                </a:moveTo>
                <a:lnTo>
                  <a:pt x="5486400" y="0"/>
                </a:lnTo>
                <a:lnTo>
                  <a:pt x="5486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999" r="-9999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028700" y="1578913"/>
            <a:ext cx="8588011" cy="6718705"/>
            <a:chOff x="0" y="133350"/>
            <a:chExt cx="11450681" cy="8958274"/>
          </a:xfrm>
        </p:grpSpPr>
        <p:sp>
          <p:nvSpPr>
            <p:cNvPr id="8" name="TextBox 8"/>
            <p:cNvSpPr txBox="1"/>
            <p:nvPr/>
          </p:nvSpPr>
          <p:spPr>
            <a:xfrm>
              <a:off x="0" y="133350"/>
              <a:ext cx="11450681" cy="31561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014"/>
                </a:lnSpc>
              </a:pPr>
              <a:r>
                <a:rPr lang="en-US" sz="6200" b="1">
                  <a:solidFill>
                    <a:srgbClr val="B5A89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Conclusión: un país listo para alianzas tecnológicas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568829"/>
              <a:ext cx="11450681" cy="5522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</a:pP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Paraguay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combina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estabilidad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macroeconómica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,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energía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limpia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,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talento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joven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y una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economía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digital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en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expansión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.</a:t>
              </a:r>
            </a:p>
            <a:p>
              <a:pPr algn="ctr">
                <a:lnSpc>
                  <a:spcPts val="3639"/>
                </a:lnSpc>
              </a:pPr>
              <a:endParaRPr lang="en-US" sz="2799" b="1" dirty="0">
                <a:solidFill>
                  <a:srgbClr val="223E4A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  <a:p>
              <a:pPr algn="ctr">
                <a:lnSpc>
                  <a:spcPts val="3639"/>
                </a:lnSpc>
              </a:pP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Es el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momento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de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construir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puentes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entre los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ecosistemas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de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innovación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de Argentina y Paraguay, para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generar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valor,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empleo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y </a:t>
              </a:r>
              <a:r>
                <a:rPr lang="en-US" sz="2799" b="1" dirty="0" err="1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desarrollo</a:t>
              </a:r>
              <a:r>
                <a:rPr lang="en-US" sz="2799" b="1" dirty="0">
                  <a:solidFill>
                    <a:srgbClr val="223E4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conjunto.</a:t>
              </a:r>
            </a:p>
            <a:p>
              <a:pPr algn="ctr">
                <a:lnSpc>
                  <a:spcPts val="3639"/>
                </a:lnSpc>
              </a:pPr>
              <a:endParaRPr lang="en-US" sz="2799" b="1" dirty="0">
                <a:solidFill>
                  <a:srgbClr val="223E4A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37516" y="-901212"/>
            <a:ext cx="3086100" cy="12173829"/>
            <a:chOff x="0" y="0"/>
            <a:chExt cx="812800" cy="32062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3206276"/>
            </a:xfrm>
            <a:custGeom>
              <a:avLst/>
              <a:gdLst/>
              <a:ahLst/>
              <a:cxnLst/>
              <a:rect l="l" t="t" r="r" b="b"/>
              <a:pathLst>
                <a:path w="812800" h="3206276">
                  <a:moveTo>
                    <a:pt x="0" y="0"/>
                  </a:moveTo>
                  <a:lnTo>
                    <a:pt x="812800" y="0"/>
                  </a:lnTo>
                  <a:lnTo>
                    <a:pt x="812800" y="3206276"/>
                  </a:lnTo>
                  <a:lnTo>
                    <a:pt x="0" y="3206276"/>
                  </a:lnTo>
                  <a:close/>
                </a:path>
              </a:pathLst>
            </a:custGeom>
            <a:solidFill>
              <a:srgbClr val="223E4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324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114671" y="1028700"/>
            <a:ext cx="5486400" cy="8229600"/>
          </a:xfrm>
          <a:custGeom>
            <a:avLst/>
            <a:gdLst/>
            <a:ahLst/>
            <a:cxnLst/>
            <a:rect l="l" t="t" r="r" b="b"/>
            <a:pathLst>
              <a:path w="5486400" h="8229600">
                <a:moveTo>
                  <a:pt x="0" y="0"/>
                </a:moveTo>
                <a:lnTo>
                  <a:pt x="5486400" y="0"/>
                </a:lnTo>
                <a:lnTo>
                  <a:pt x="5486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704" r="-62704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533479" y="1112935"/>
            <a:ext cx="8880641" cy="8276606"/>
            <a:chOff x="0" y="171450"/>
            <a:chExt cx="11840855" cy="11035474"/>
          </a:xfrm>
        </p:grpSpPr>
        <p:sp>
          <p:nvSpPr>
            <p:cNvPr id="7" name="TextBox 7"/>
            <p:cNvSpPr txBox="1"/>
            <p:nvPr/>
          </p:nvSpPr>
          <p:spPr>
            <a:xfrm>
              <a:off x="0" y="171450"/>
              <a:ext cx="11840855" cy="27563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760"/>
                </a:lnSpc>
              </a:pPr>
              <a:r>
                <a:rPr lang="en-US" sz="8000" b="1">
                  <a:solidFill>
                    <a:srgbClr val="B5A89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Pablo Díaz Guerrín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207127"/>
              <a:ext cx="11840855" cy="79997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Abogado,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Especializado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en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Derecho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Empresarial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y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Corporativo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 Director de Díaz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Guerrín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Abogados.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Vice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Presidente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 la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Cámara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Paraguaya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 Comercio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Electrónico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Vice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Presidente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Fedemipymes</a:t>
              </a:r>
              <a:endPara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Presidente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 la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Asociación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Digital de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Servicios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Confianza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Conferencista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y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profesor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universitario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en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Aspectos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Legales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del Comercio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Electrónico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y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Tecnologías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Emergentes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Empresario y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accionista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en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Terra Pro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Desarrollos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Inmobiliarios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Partner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en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Atenea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,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empresa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con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sede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en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Costa Rica, que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ofrece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servicios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Inteligencia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Artificial para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Estudios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Jurídicos</a:t>
              </a:r>
              <a:r>
                <a:rPr lang="en-US" sz="24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algn="l">
                <a:lnSpc>
                  <a:spcPts val="3639"/>
                </a:lnSpc>
              </a:pPr>
              <a:endPara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829960" cy="10287000"/>
          </a:xfrm>
          <a:custGeom>
            <a:avLst/>
            <a:gdLst/>
            <a:ahLst/>
            <a:cxnLst/>
            <a:rect l="l" t="t" r="r" b="b"/>
            <a:pathLst>
              <a:path w="7829960" h="10287000">
                <a:moveTo>
                  <a:pt x="0" y="0"/>
                </a:moveTo>
                <a:lnTo>
                  <a:pt x="7829960" y="0"/>
                </a:lnTo>
                <a:lnTo>
                  <a:pt x="78299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1" r="-641"/>
            </a:stretch>
          </a:blipFill>
        </p:spPr>
      </p:sp>
      <p:sp>
        <p:nvSpPr>
          <p:cNvPr id="3" name="Freeform 3"/>
          <p:cNvSpPr/>
          <p:nvPr/>
        </p:nvSpPr>
        <p:spPr>
          <a:xfrm rot="-10704569">
            <a:off x="11622256" y="7907310"/>
            <a:ext cx="8560487" cy="8451536"/>
          </a:xfrm>
          <a:custGeom>
            <a:avLst/>
            <a:gdLst/>
            <a:ahLst/>
            <a:cxnLst/>
            <a:rect l="l" t="t" r="r" b="b"/>
            <a:pathLst>
              <a:path w="8560487" h="8451536">
                <a:moveTo>
                  <a:pt x="0" y="0"/>
                </a:moveTo>
                <a:lnTo>
                  <a:pt x="8560487" y="0"/>
                </a:lnTo>
                <a:lnTo>
                  <a:pt x="8560487" y="8451536"/>
                </a:lnTo>
                <a:lnTo>
                  <a:pt x="0" y="84515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149852" y="2152695"/>
            <a:ext cx="9732968" cy="5981610"/>
            <a:chOff x="0" y="0"/>
            <a:chExt cx="12977290" cy="7975480"/>
          </a:xfrm>
        </p:grpSpPr>
        <p:sp>
          <p:nvSpPr>
            <p:cNvPr id="5" name="TextBox 5"/>
            <p:cNvSpPr txBox="1"/>
            <p:nvPr/>
          </p:nvSpPr>
          <p:spPr>
            <a:xfrm>
              <a:off x="0" y="171450"/>
              <a:ext cx="12977290" cy="1448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760"/>
                </a:lnSpc>
              </a:pPr>
              <a:r>
                <a:rPr lang="en-US" sz="8000" b="1">
                  <a:solidFill>
                    <a:srgbClr val="B5A89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¿Por qué Paraguay?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898319"/>
              <a:ext cx="12977290" cy="6077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 algn="l">
                <a:lnSpc>
                  <a:spcPts val="3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99" u="none" strike="noStrike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Un socio estratégico para invertir, operar y escalar en la región.</a:t>
              </a:r>
            </a:p>
            <a:p>
              <a:pPr marL="604519" lvl="1" indent="-302260" algn="l">
                <a:lnSpc>
                  <a:spcPts val="3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99" u="none" strike="noStrike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Estabilidad macroeconómica y reglas previsibles.</a:t>
              </a:r>
            </a:p>
            <a:p>
              <a:pPr marL="604519" lvl="1" indent="-302260" algn="l">
                <a:lnSpc>
                  <a:spcPts val="3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99" u="none" strike="noStrike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Régimen fiscal competitivo y simple.</a:t>
              </a:r>
            </a:p>
            <a:p>
              <a:pPr marL="604519" lvl="1" indent="-302260" algn="l">
                <a:lnSpc>
                  <a:spcPts val="3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99" u="none" strike="noStrike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Energía limpia y abundante para industrias digitales.</a:t>
              </a:r>
            </a:p>
            <a:p>
              <a:pPr marL="604519" lvl="1" indent="-302260" algn="l">
                <a:lnSpc>
                  <a:spcPts val="3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99" u="none" strike="noStrike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Ubicación estratégica: corazón del Mercosur.</a:t>
              </a:r>
            </a:p>
            <a:p>
              <a:pPr marL="604519" lvl="1" indent="-302260" algn="l">
                <a:lnSpc>
                  <a:spcPts val="3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99" u="none" strike="noStrike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Ecosistema joven, digital y en expansión.</a:t>
              </a:r>
            </a:p>
            <a:p>
              <a:pPr marL="604519" lvl="1" indent="-302260" algn="l">
                <a:lnSpc>
                  <a:spcPts val="3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799" u="none" strike="noStrike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Paraguay combina estabilidad, apertura y un entorno ideal para desarrollar negocios tecnológicos de alto impacto.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00000">
            <a:off x="7863679" y="2076372"/>
            <a:ext cx="19466543" cy="9556303"/>
          </a:xfrm>
          <a:custGeom>
            <a:avLst/>
            <a:gdLst/>
            <a:ahLst/>
            <a:cxnLst/>
            <a:rect l="l" t="t" r="r" b="b"/>
            <a:pathLst>
              <a:path w="19466543" h="9556303">
                <a:moveTo>
                  <a:pt x="0" y="0"/>
                </a:moveTo>
                <a:lnTo>
                  <a:pt x="19466543" y="0"/>
                </a:lnTo>
                <a:lnTo>
                  <a:pt x="19466543" y="9556303"/>
                </a:lnTo>
                <a:lnTo>
                  <a:pt x="0" y="95563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26561" y="669285"/>
            <a:ext cx="10905527" cy="176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90"/>
              </a:lnSpc>
            </a:pPr>
            <a:r>
              <a:rPr lang="en-US" sz="7000" b="1" dirty="0" err="1">
                <a:solidFill>
                  <a:srgbClr val="B5A89D"/>
                </a:solidFill>
                <a:latin typeface="DM Sans Bold"/>
                <a:ea typeface="DM Sans Bold"/>
                <a:cs typeface="DM Sans Bold"/>
                <a:sym typeface="DM Sans Bold"/>
              </a:rPr>
              <a:t>Estabilidad</a:t>
            </a:r>
            <a:r>
              <a:rPr lang="en-US" sz="7000" b="1" dirty="0">
                <a:solidFill>
                  <a:srgbClr val="B5A89D"/>
                </a:solidFill>
                <a:latin typeface="DM Sans Bold"/>
                <a:ea typeface="DM Sans Bold"/>
                <a:cs typeface="DM Sans Bold"/>
                <a:sym typeface="DM Sans Bold"/>
              </a:rPr>
              <a:t> y Momentum </a:t>
            </a:r>
            <a:r>
              <a:rPr lang="en-US" sz="7000" b="1" dirty="0" err="1">
                <a:solidFill>
                  <a:srgbClr val="B5A89D"/>
                </a:solidFill>
                <a:latin typeface="DM Sans Bold"/>
                <a:ea typeface="DM Sans Bold"/>
                <a:cs typeface="DM Sans Bold"/>
                <a:sym typeface="DM Sans Bold"/>
              </a:rPr>
              <a:t>Económico</a:t>
            </a:r>
            <a:endParaRPr lang="en-US" sz="7000" b="1" dirty="0">
              <a:solidFill>
                <a:srgbClr val="B5A89D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26561" y="2407285"/>
            <a:ext cx="10905527" cy="368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Proyección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2025: +4,2 % de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crecimiento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Inflación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controlada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~4 %.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Investment Grade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desde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2024.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Régimen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tributario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competitivo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previsible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Uno de los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sistemas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fiscales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más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simples y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estables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de la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región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que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incentiva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la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inversión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la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reinversión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Inclusión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financiera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81 % de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adultos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con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cuenta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bancaria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formal (</a:t>
            </a:r>
            <a:r>
              <a:rPr lang="en-US" sz="2799" u="sng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  <a:hlinkClick r:id="rId4" tooltip="https://infonegocios.com.py/default/paraguay-avanza-en-bancarizacion-8-de-cada-10-adultos-ya-tienen-una-cuenta-el-credito-sera-el-proximo-paso?utm_source=chatgpt.com"/>
              </a:rPr>
              <a:t>InfoNegocios 2025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3371" y="3245948"/>
            <a:ext cx="11301259" cy="5222329"/>
          </a:xfrm>
          <a:custGeom>
            <a:avLst/>
            <a:gdLst/>
            <a:ahLst/>
            <a:cxnLst/>
            <a:rect l="l" t="t" r="r" b="b"/>
            <a:pathLst>
              <a:path w="11301259" h="5222329">
                <a:moveTo>
                  <a:pt x="0" y="0"/>
                </a:moveTo>
                <a:lnTo>
                  <a:pt x="11301258" y="0"/>
                </a:lnTo>
                <a:lnTo>
                  <a:pt x="11301258" y="5222329"/>
                </a:lnTo>
                <a:lnTo>
                  <a:pt x="0" y="52223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6" b="-1512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691236" y="714305"/>
            <a:ext cx="10905527" cy="176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0"/>
              </a:lnSpc>
            </a:pPr>
            <a:r>
              <a:rPr lang="en-US" sz="7000" b="1">
                <a:solidFill>
                  <a:srgbClr val="B5A89D"/>
                </a:solidFill>
                <a:latin typeface="DM Sans Bold"/>
                <a:ea typeface="DM Sans Bold"/>
                <a:cs typeface="DM Sans Bold"/>
                <a:sym typeface="DM Sans Bold"/>
              </a:rPr>
              <a:t>Esquema tributario sencillo y competitivo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26966">
            <a:off x="4360596" y="-3120266"/>
            <a:ext cx="14482560" cy="7109620"/>
          </a:xfrm>
          <a:custGeom>
            <a:avLst/>
            <a:gdLst/>
            <a:ahLst/>
            <a:cxnLst/>
            <a:rect l="l" t="t" r="r" b="b"/>
            <a:pathLst>
              <a:path w="14482560" h="7109620">
                <a:moveTo>
                  <a:pt x="0" y="0"/>
                </a:moveTo>
                <a:lnTo>
                  <a:pt x="14482560" y="0"/>
                </a:lnTo>
                <a:lnTo>
                  <a:pt x="14482560" y="7109620"/>
                </a:lnTo>
                <a:lnTo>
                  <a:pt x="0" y="71096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666775" y="1028700"/>
            <a:ext cx="5486400" cy="8229600"/>
          </a:xfrm>
          <a:custGeom>
            <a:avLst/>
            <a:gdLst/>
            <a:ahLst/>
            <a:cxnLst/>
            <a:rect l="l" t="t" r="r" b="b"/>
            <a:pathLst>
              <a:path w="5486400" h="8229600">
                <a:moveTo>
                  <a:pt x="0" y="0"/>
                </a:moveTo>
                <a:lnTo>
                  <a:pt x="5486400" y="0"/>
                </a:lnTo>
                <a:lnTo>
                  <a:pt x="5486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72" r="-877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1485385"/>
            <a:ext cx="8882482" cy="297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3"/>
              </a:lnSpc>
            </a:pPr>
            <a:r>
              <a:rPr lang="en-US" sz="7900" b="1">
                <a:solidFill>
                  <a:srgbClr val="B5A89D"/>
                </a:solidFill>
                <a:latin typeface="DM Sans Bold"/>
                <a:ea typeface="DM Sans Bold"/>
                <a:cs typeface="DM Sans Bold"/>
                <a:sym typeface="DM Sans Bold"/>
              </a:rPr>
              <a:t>Paraguay digital: un ecosistema en expansión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573905"/>
            <a:ext cx="8882482" cy="4361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2" lvl="1" indent="-259081" algn="l">
              <a:lnSpc>
                <a:spcPts val="312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E-Commerce = 4,7 % del PIB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nacional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(USD 2.089 M)</a:t>
            </a:r>
          </a:p>
          <a:p>
            <a:pPr marL="518162" lvl="1" indent="-259081" algn="l">
              <a:lnSpc>
                <a:spcPts val="312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Crecimiento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anual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+23 %</a:t>
            </a:r>
          </a:p>
          <a:p>
            <a:pPr marL="518162" lvl="1" indent="-259081" algn="l">
              <a:lnSpc>
                <a:spcPts val="312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8 de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cada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10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paraguayos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compraron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online.</a:t>
            </a:r>
          </a:p>
          <a:p>
            <a:pPr marL="518162" lvl="1" indent="-259081" algn="l">
              <a:lnSpc>
                <a:spcPts val="312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92 %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compra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tiendas locales: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Confianza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madurez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del mercado</a:t>
            </a:r>
          </a:p>
          <a:p>
            <a:pPr marL="518162" lvl="1" indent="-259081" algn="l">
              <a:lnSpc>
                <a:spcPts val="312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Medios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pago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</a:t>
            </a:r>
          </a:p>
          <a:p>
            <a:pPr marL="1554485" lvl="3" indent="-388621" algn="l">
              <a:lnSpc>
                <a:spcPts val="3120"/>
              </a:lnSpc>
              <a:buFont typeface="Arial"/>
              <a:buChar char="￭"/>
            </a:pP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Tarjeta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crédito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débito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– 37 %</a:t>
            </a:r>
          </a:p>
          <a:p>
            <a:pPr marL="1554485" lvl="3" indent="-388621" algn="l">
              <a:lnSpc>
                <a:spcPts val="3120"/>
              </a:lnSpc>
              <a:buFont typeface="Arial"/>
              <a:buChar char="￭"/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Pago por QR – 23 % (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alza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)</a:t>
            </a:r>
          </a:p>
          <a:p>
            <a:pPr marL="1554485" lvl="3" indent="-388621" algn="l">
              <a:lnSpc>
                <a:spcPts val="3120"/>
              </a:lnSpc>
              <a:buFont typeface="Arial"/>
              <a:buChar char="￭"/>
            </a:pP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Efectivo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– 21 % (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baja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)</a:t>
            </a:r>
          </a:p>
          <a:p>
            <a:pPr algn="l">
              <a:lnSpc>
                <a:spcPts val="3120"/>
              </a:lnSpc>
            </a:pP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Paraguay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avanza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hacia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una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economía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digitalizada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segura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orientada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al </a:t>
            </a:r>
            <a:r>
              <a:rPr lang="en-US" sz="2400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consumidor</a:t>
            </a:r>
            <a:r>
              <a:rPr lang="en-US" sz="2400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72697" y="-4844532"/>
            <a:ext cx="9036481" cy="9880844"/>
          </a:xfrm>
          <a:custGeom>
            <a:avLst/>
            <a:gdLst/>
            <a:ahLst/>
            <a:cxnLst/>
            <a:rect l="l" t="t" r="r" b="b"/>
            <a:pathLst>
              <a:path w="9036481" h="9880844">
                <a:moveTo>
                  <a:pt x="0" y="0"/>
                </a:moveTo>
                <a:lnTo>
                  <a:pt x="9036481" y="0"/>
                </a:lnTo>
                <a:lnTo>
                  <a:pt x="9036481" y="9880843"/>
                </a:lnTo>
                <a:lnTo>
                  <a:pt x="0" y="98808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078453" y="1912870"/>
            <a:ext cx="9036481" cy="9880844"/>
          </a:xfrm>
          <a:custGeom>
            <a:avLst/>
            <a:gdLst/>
            <a:ahLst/>
            <a:cxnLst/>
            <a:rect l="l" t="t" r="r" b="b"/>
            <a:pathLst>
              <a:path w="9036481" h="9880844">
                <a:moveTo>
                  <a:pt x="0" y="0"/>
                </a:moveTo>
                <a:lnTo>
                  <a:pt x="9036480" y="0"/>
                </a:lnTo>
                <a:lnTo>
                  <a:pt x="9036480" y="9880843"/>
                </a:lnTo>
                <a:lnTo>
                  <a:pt x="0" y="98808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415303" y="1517427"/>
            <a:ext cx="13457394" cy="2024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0"/>
              </a:lnSpc>
            </a:pPr>
            <a:r>
              <a:rPr lang="en-US" sz="8000" b="1">
                <a:solidFill>
                  <a:srgbClr val="B6A89B"/>
                </a:solidFill>
                <a:latin typeface="DM Sans Bold"/>
                <a:ea typeface="DM Sans Bold"/>
                <a:cs typeface="DM Sans Bold"/>
                <a:sym typeface="DM Sans Bold"/>
              </a:rPr>
              <a:t>Sector Software y Servicios Digitales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82103" y="3896298"/>
            <a:ext cx="12723795" cy="4142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ctr">
              <a:lnSpc>
                <a:spcPts val="363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El software es un sector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priorizado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para la inversion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extranjera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marL="604519" lvl="1" indent="-302260" algn="ctr">
              <a:lnSpc>
                <a:spcPts val="363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Perfiles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más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demandados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desarrolladores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Front-End, Back-End y Mobile,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diseñadores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UI/UX y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especialistas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redes.</a:t>
            </a:r>
          </a:p>
          <a:p>
            <a:pPr marL="604519" lvl="1" indent="-302260" algn="ctr">
              <a:lnSpc>
                <a:spcPts val="363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Ecosistema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impulsado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por hubs de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innovación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universidades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y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políticas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públicas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digitales</a:t>
            </a:r>
            <a:r>
              <a: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ctr">
              <a:lnSpc>
                <a:spcPts val="3639"/>
              </a:lnSpc>
            </a:pPr>
            <a:endParaRPr lang="en-US" sz="2799" dirty="0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ctr">
              <a:lnSpc>
                <a:spcPts val="3639"/>
              </a:lnSpc>
            </a:pP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Paraguay </a:t>
            </a:r>
            <a:r>
              <a:rPr lang="en-US" sz="2799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ofrece</a:t>
            </a: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talento</a:t>
            </a: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técnico</a:t>
            </a: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, </a:t>
            </a:r>
            <a:r>
              <a:rPr lang="en-US" sz="2799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costos</a:t>
            </a: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competitivos</a:t>
            </a: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y un </a:t>
            </a:r>
            <a:r>
              <a:rPr lang="en-US" sz="2799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entorno</a:t>
            </a: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ideal para </a:t>
            </a:r>
            <a:r>
              <a:rPr lang="en-US" sz="2799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empresas</a:t>
            </a: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tecnológicas</a:t>
            </a: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regionales</a:t>
            </a:r>
            <a:r>
              <a: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.</a:t>
            </a:r>
          </a:p>
          <a:p>
            <a:pPr algn="ctr">
              <a:lnSpc>
                <a:spcPts val="3639"/>
              </a:lnSpc>
            </a:pPr>
            <a:endParaRPr lang="en-US" sz="2799" b="1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704569">
            <a:off x="-1542840" y="-1103135"/>
            <a:ext cx="9213910" cy="9096642"/>
          </a:xfrm>
          <a:custGeom>
            <a:avLst/>
            <a:gdLst/>
            <a:ahLst/>
            <a:cxnLst/>
            <a:rect l="l" t="t" r="r" b="b"/>
            <a:pathLst>
              <a:path w="9213910" h="9096642">
                <a:moveTo>
                  <a:pt x="0" y="0"/>
                </a:moveTo>
                <a:lnTo>
                  <a:pt x="9213910" y="0"/>
                </a:lnTo>
                <a:lnTo>
                  <a:pt x="9213910" y="9096642"/>
                </a:lnTo>
                <a:lnTo>
                  <a:pt x="0" y="90966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7610" y="2011516"/>
            <a:ext cx="7829960" cy="6263968"/>
          </a:xfrm>
          <a:custGeom>
            <a:avLst/>
            <a:gdLst/>
            <a:ahLst/>
            <a:cxnLst/>
            <a:rect l="l" t="t" r="r" b="b"/>
            <a:pathLst>
              <a:path w="7829960" h="6263968">
                <a:moveTo>
                  <a:pt x="0" y="0"/>
                </a:moveTo>
                <a:lnTo>
                  <a:pt x="7829961" y="0"/>
                </a:lnTo>
                <a:lnTo>
                  <a:pt x="7829961" y="6263968"/>
                </a:lnTo>
                <a:lnTo>
                  <a:pt x="0" y="62639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1433" b="-110305"/>
            </a:stretch>
          </a:blipFill>
        </p:spPr>
      </p:sp>
      <p:sp>
        <p:nvSpPr>
          <p:cNvPr id="4" name="Freeform 4"/>
          <p:cNvSpPr/>
          <p:nvPr/>
        </p:nvSpPr>
        <p:spPr>
          <a:xfrm rot="-10704569">
            <a:off x="11090462" y="7568401"/>
            <a:ext cx="9213910" cy="9096642"/>
          </a:xfrm>
          <a:custGeom>
            <a:avLst/>
            <a:gdLst/>
            <a:ahLst/>
            <a:cxnLst/>
            <a:rect l="l" t="t" r="r" b="b"/>
            <a:pathLst>
              <a:path w="9213910" h="9096642">
                <a:moveTo>
                  <a:pt x="0" y="0"/>
                </a:moveTo>
                <a:lnTo>
                  <a:pt x="9213910" y="0"/>
                </a:lnTo>
                <a:lnTo>
                  <a:pt x="9213910" y="9096641"/>
                </a:lnTo>
                <a:lnTo>
                  <a:pt x="0" y="9096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8600052" y="876345"/>
            <a:ext cx="9147896" cy="7803317"/>
            <a:chOff x="0" y="171450"/>
            <a:chExt cx="12197195" cy="10404422"/>
          </a:xfrm>
        </p:grpSpPr>
        <p:sp>
          <p:nvSpPr>
            <p:cNvPr id="6" name="TextBox 6"/>
            <p:cNvSpPr txBox="1"/>
            <p:nvPr/>
          </p:nvSpPr>
          <p:spPr>
            <a:xfrm>
              <a:off x="0" y="171450"/>
              <a:ext cx="12197195" cy="27563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760"/>
                </a:lnSpc>
              </a:pPr>
              <a:r>
                <a:rPr lang="en-US" sz="8000" b="1">
                  <a:solidFill>
                    <a:srgbClr val="B5A89D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E-Commerce B2B: el próximo salto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206419"/>
              <a:ext cx="12197195" cy="73694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19 % de las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compras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online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involucran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uso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empresarial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PYMEs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lideran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el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consumo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digital: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tecnología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,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papelería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, packaging,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repuestos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Ticket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promedio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: USD 500–1.000.</a:t>
              </a:r>
            </a:p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Tendencias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: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crédito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diferido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,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listas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favoritos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y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soporte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postventa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algn="l">
                <a:lnSpc>
                  <a:spcPts val="3639"/>
                </a:lnSpc>
              </a:pPr>
              <a:endPara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algn="l">
                <a:lnSpc>
                  <a:spcPts val="3639"/>
                </a:lnSpc>
              </a:pP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El </a:t>
              </a:r>
              <a:r>
                <a:rPr lang="en-US" sz="2799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comercio</a:t>
              </a: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digital </a:t>
              </a:r>
              <a:r>
                <a:rPr lang="en-US" sz="2799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paraguayo</a:t>
              </a: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evoluciona</a:t>
              </a: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hacia</a:t>
              </a: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el B2B: </a:t>
              </a:r>
              <a:r>
                <a:rPr lang="en-US" sz="2799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empresas</a:t>
              </a: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que </a:t>
              </a:r>
              <a:r>
                <a:rPr lang="en-US" sz="2799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compran</a:t>
              </a: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, </a:t>
              </a:r>
              <a:r>
                <a:rPr lang="en-US" sz="2799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venden</a:t>
              </a: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y se </a:t>
              </a:r>
              <a:r>
                <a:rPr lang="en-US" sz="2799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abastecen</a:t>
              </a: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digitalmente</a:t>
              </a:r>
              <a:r>
                <a:rPr lang="en-US" sz="2799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.</a:t>
              </a:r>
            </a:p>
            <a:p>
              <a:pPr algn="l">
                <a:lnSpc>
                  <a:spcPts val="3639"/>
                </a:lnSpc>
              </a:pPr>
              <a:endPara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37516" y="-901212"/>
            <a:ext cx="3086100" cy="12173829"/>
            <a:chOff x="0" y="0"/>
            <a:chExt cx="812800" cy="32062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3206276"/>
            </a:xfrm>
            <a:custGeom>
              <a:avLst/>
              <a:gdLst/>
              <a:ahLst/>
              <a:cxnLst/>
              <a:rect l="l" t="t" r="r" b="b"/>
              <a:pathLst>
                <a:path w="812800" h="3206276">
                  <a:moveTo>
                    <a:pt x="0" y="0"/>
                  </a:moveTo>
                  <a:lnTo>
                    <a:pt x="812800" y="0"/>
                  </a:lnTo>
                  <a:lnTo>
                    <a:pt x="812800" y="3206276"/>
                  </a:lnTo>
                  <a:lnTo>
                    <a:pt x="0" y="3206276"/>
                  </a:lnTo>
                  <a:close/>
                </a:path>
              </a:pathLst>
            </a:custGeom>
            <a:solidFill>
              <a:srgbClr val="1C405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324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075692" y="1070903"/>
            <a:ext cx="4923649" cy="8229600"/>
          </a:xfrm>
          <a:custGeom>
            <a:avLst/>
            <a:gdLst/>
            <a:ahLst/>
            <a:cxnLst/>
            <a:rect l="l" t="t" r="r" b="b"/>
            <a:pathLst>
              <a:path w="4923649" h="8229600">
                <a:moveTo>
                  <a:pt x="0" y="0"/>
                </a:moveTo>
                <a:lnTo>
                  <a:pt x="4923649" y="0"/>
                </a:lnTo>
                <a:lnTo>
                  <a:pt x="492364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13" r="-5613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85869" y="1246671"/>
            <a:ext cx="10546384" cy="7135464"/>
            <a:chOff x="0" y="161925"/>
            <a:chExt cx="14061846" cy="9513951"/>
          </a:xfrm>
        </p:grpSpPr>
        <p:sp>
          <p:nvSpPr>
            <p:cNvPr id="7" name="TextBox 7"/>
            <p:cNvSpPr txBox="1"/>
            <p:nvPr/>
          </p:nvSpPr>
          <p:spPr>
            <a:xfrm>
              <a:off x="0" y="161925"/>
              <a:ext cx="14061846" cy="2480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84"/>
                </a:lnSpc>
              </a:pPr>
              <a:r>
                <a:rPr lang="en-US" sz="7200" b="1">
                  <a:solidFill>
                    <a:srgbClr val="B6A89B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Inteligencia Artificial y productividad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921975"/>
              <a:ext cx="14061846" cy="67539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Bases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construidas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: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conectividad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,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bancarización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,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talento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y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estabilidad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Aplicaciones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inmediatas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:</a:t>
              </a:r>
            </a:p>
            <a:p>
              <a:pPr marL="1813558" lvl="3" indent="-453390" algn="l">
                <a:lnSpc>
                  <a:spcPts val="3639"/>
                </a:lnSpc>
                <a:buFont typeface="Arial"/>
                <a:buChar char="￭"/>
              </a:pP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Educación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y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formación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técnica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1813558" lvl="3" indent="-453390" algn="l">
                <a:lnSpc>
                  <a:spcPts val="3639"/>
                </a:lnSpc>
                <a:buFont typeface="Arial"/>
                <a:buChar char="￭"/>
              </a:pP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Fintech y banca digital.</a:t>
              </a:r>
            </a:p>
            <a:p>
              <a:pPr marL="1813558" lvl="3" indent="-453390" algn="l">
                <a:lnSpc>
                  <a:spcPts val="3639"/>
                </a:lnSpc>
                <a:buFont typeface="Arial"/>
                <a:buChar char="￭"/>
              </a:pP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E-commerce y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logística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inteligente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1813558" lvl="3" indent="-453390" algn="l">
                <a:lnSpc>
                  <a:spcPts val="3639"/>
                </a:lnSpc>
                <a:buFont typeface="Arial"/>
                <a:buChar char="￭"/>
              </a:pP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Sector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público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y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gestión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datos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Oportunidad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país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: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convertirse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en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un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laboratorio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regional de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innovación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responsable</a:t>
              </a:r>
              <a:r>
                <a:rPr lang="en-US" sz="2799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  <a:p>
              <a:pPr algn="l">
                <a:lnSpc>
                  <a:spcPts val="3639"/>
                </a:lnSpc>
              </a:pPr>
              <a:endParaRPr lang="en-US" sz="2799" dirty="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algn="ctr">
                <a:lnSpc>
                  <a:spcPts val="3639"/>
                </a:lnSpc>
              </a:pPr>
              <a:endParaRPr lang="en-US" sz="2799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858</Words>
  <Application>Microsoft Macintosh PowerPoint</Application>
  <PresentationFormat>Personalizado</PresentationFormat>
  <Paragraphs>91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DM Sans</vt:lpstr>
      <vt:lpstr>DM Sans Bold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¿Por qué Paraguay?</dc:title>
  <cp:lastModifiedBy>Microsoft Office User</cp:lastModifiedBy>
  <cp:revision>2</cp:revision>
  <dcterms:created xsi:type="dcterms:W3CDTF">2006-08-16T00:00:00Z</dcterms:created>
  <dcterms:modified xsi:type="dcterms:W3CDTF">2025-10-28T01:12:36Z</dcterms:modified>
  <dc:identifier>DAG3B9rYLcU</dc:identifier>
</cp:coreProperties>
</file>